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3" r:id="rId9"/>
    <p:sldId id="264" r:id="rId10"/>
    <p:sldId id="269" r:id="rId11"/>
    <p:sldId id="267" r:id="rId12"/>
    <p:sldId id="265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C5FF"/>
    <a:srgbClr val="E6D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2" d="100"/>
          <a:sy n="52" d="100"/>
        </p:scale>
        <p:origin x="122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eg>
</file>

<file path=ppt/media/image6.tif>
</file>

<file path=ppt/media/image7.tif>
</file>

<file path=ppt/media/image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737C66-3CAB-49BD-83FB-03B730A9313E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C6DB97-EE2A-4ADD-BBD5-7D7844B443E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5807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C6DB97-EE2A-4ADD-BBD5-7D7844B443E9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0909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5A59D-EEB1-52DD-30B9-FAA169E591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7F174C-0E65-87C7-777F-2BE644F381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CCA45-DB32-F933-A7A1-442C07F19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FE621-A6F6-CA48-8A40-A2F15020B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B447B-51A2-8AD2-584D-90A6A9DD3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4068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DAC98-B087-CAE5-B6B4-9DFDF7742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8518FE-8CBB-B82F-1AAC-AD803F4C7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B9D96-9470-9D4D-FD8A-58C57DD50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19906-E1C7-BDFA-9C82-2D8E1DA10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1E19A-D569-3318-4203-40ADA1DC9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494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2B8DB6-295E-3FDF-BCA4-8BF95597AD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E5437-E90E-0BF7-9E53-2687D6C14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8E605-E3CF-0D87-30F4-D393DD838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01750-D6BD-7CEB-07C7-929B8DED3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BB14F-8CED-A4F6-27F1-6D01DA4D2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277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4358A-D497-25D5-4501-60E9A11CE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BA2DB-CC84-1D3E-3F2C-0C2155B59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5E1C0-4907-1BEE-DAD2-748DBE587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B4453-7724-ED90-92F9-867BCB7EF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BACE3-5C41-762D-D028-7EA403487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4570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36DBD-DD1F-8413-705B-D23C10BDA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4EB56-E995-317A-F41D-6368FA302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C93E6-59E2-E83A-F366-785349C54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C2538-51AE-2FFA-80F6-CD0FB0FF0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D05CA-593D-C14C-27E2-AFE7C62A8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9422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6BD62-D3E5-C7BE-0746-3447D70A3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E4679-F566-3C3B-C5C7-5C8387BAB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96F0AC-6457-1282-FF02-F2F3BE0422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6EAFF9-7A9F-1D6E-095D-25E0ADC54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0ACB86-89FD-D8BC-8CCE-50A593475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E00D1-FD25-A5E3-FE64-8F1EA3AE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806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A6CAD-87B6-6C58-61A0-4FE40B550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A5891-0C00-DBD7-94C9-4BAAEB91C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9D557-6578-BDE9-4EE7-8E5B4AF48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561453-91A5-B9C1-3125-746742C378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F399B-B9C0-9DFE-15E6-6369393F2A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F39280-7ACB-A6B8-634D-A82591CF7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1F7C13-B46E-6F4B-35E8-9D55AA873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23B907-42D3-AD29-C75C-116431A69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044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1A672-1663-98B3-A830-E3233B936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7E6CED-6389-4119-DE8C-FA15FE93D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7E2D3-A56B-AE7C-DF97-5AAC1DA1C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2EA06-8DBC-5558-BFCB-1FC79C304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4318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F876E1-6ECF-143E-5713-FC9D3CE11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FA57B1-5588-7212-1275-D424235B9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2D4829-49CC-6CE7-C090-4F476271B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3087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8D16D-9767-D4DE-E9D2-6349B64C8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6FA4C-F762-E6D7-5BF2-FF5448D07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A259A0-64FF-DDC2-7523-455058E7E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B48774-3C5E-87D0-5A2A-7F7DDD7A6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7D4381-A9CF-F2AB-4A65-F92E1B048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3B3CBE-190A-25E9-E6CE-06FDF61D6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9929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B117D-C968-488D-86FC-B8DD1D44A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82CF7F-56CD-0322-E150-8713971AC3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18152D-B8DF-E07A-FBF8-4CFDC7EC4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4E969C-69AD-2628-A30A-BBFDEA7C0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3A7AB6-C398-0012-34F7-61B9358CF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2F1B7-0FDC-409C-D3EC-B978F04A4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93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BB0B94-1C81-909A-F65C-E6B407BA8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86DD73-3CA2-24D5-6D0E-9D6D290C1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8CFE5-6F0C-6F27-95E7-6CA2A9F1FA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A98FF2-70F4-44C5-9A62-7C827DC65AA0}" type="datetimeFigureOut">
              <a:rPr lang="en-GB" smtClean="0"/>
              <a:t>04/08/2025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D3C26-6C89-E5CF-FAFB-8D9C3672C8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7995C-0354-734B-CAB6-1B89B5CD77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2D8EF3-7CCE-4DE2-B8EB-767B7BF929A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214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11699-EF02-9995-6CF9-357C16838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2545492"/>
          </a:xfrm>
          <a:solidFill>
            <a:srgbClr val="7030A0">
              <a:alpha val="20000"/>
            </a:srgbClr>
          </a:solidFill>
        </p:spPr>
        <p:txBody>
          <a:bodyPr anchor="b">
            <a:noAutofit/>
          </a:bodyPr>
          <a:lstStyle/>
          <a:p>
            <a:r>
              <a:rPr lang="en-GB" sz="7200" dirty="0"/>
              <a:t>Virtual Moon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F0A607-2E8C-DACF-1C06-D713C839A2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2545493"/>
            <a:ext cx="12191999" cy="2990334"/>
          </a:xfrm>
          <a:solidFill>
            <a:srgbClr val="7030A0">
              <a:alpha val="20000"/>
            </a:srgbClr>
          </a:solidFill>
        </p:spPr>
        <p:txBody>
          <a:bodyPr>
            <a:normAutofit/>
          </a:bodyPr>
          <a:lstStyle/>
          <a:p>
            <a:endParaRPr lang="en-GB" sz="2800" dirty="0"/>
          </a:p>
          <a:p>
            <a:r>
              <a:rPr lang="en-GB" sz="2800" dirty="0"/>
              <a:t>Emily Pearson </a:t>
            </a:r>
          </a:p>
          <a:p>
            <a:r>
              <a:rPr lang="en-GB" sz="2800" dirty="0"/>
              <a:t>(Supervised by Andy Smith)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3A7067-A0ED-59F0-0E21-5EEE2498B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0053"/>
            <a:ext cx="12192000" cy="383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926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8992D3-F3CC-77DB-02A3-43D170A5F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66" y="791089"/>
            <a:ext cx="10518769" cy="5275821"/>
          </a:xfrm>
        </p:spPr>
      </p:pic>
    </p:spTree>
    <p:extLst>
      <p:ext uri="{BB962C8B-B14F-4D97-AF65-F5344CB8AC3E}">
        <p14:creationId xmlns:p14="http://schemas.microsoft.com/office/powerpoint/2010/main" val="3968603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956A4-44C6-2662-82FF-150FA40FB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117686"/>
          </a:xfrm>
          <a:solidFill>
            <a:srgbClr val="7030A0">
              <a:alpha val="20000"/>
            </a:srgbClr>
          </a:solidFill>
        </p:spPr>
        <p:txBody>
          <a:bodyPr>
            <a:normAutofit/>
          </a:bodyPr>
          <a:lstStyle/>
          <a:p>
            <a:r>
              <a:rPr lang="en-GB" sz="3600" dirty="0"/>
              <a:t>	Project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8E460-5176-3540-0584-E59DB0540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Successful demonstration of liquid nitrogen heat exchanger for cooling (to min. temps of -110°C and -132 °C)</a:t>
            </a:r>
          </a:p>
          <a:p>
            <a:r>
              <a:rPr lang="en-GB" dirty="0"/>
              <a:t>Successful demonstration of regulated cycle to hold temperature within a certain range</a:t>
            </a:r>
          </a:p>
          <a:p>
            <a:r>
              <a:rPr lang="en-GB" dirty="0"/>
              <a:t>Identified areas for improvement </a:t>
            </a:r>
          </a:p>
          <a:p>
            <a:endParaRPr lang="en-GB" dirty="0"/>
          </a:p>
          <a:p>
            <a:r>
              <a:rPr lang="en-GB" dirty="0"/>
              <a:t>Next steps: address current limitations → enable multiple heating and cooling cycles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602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A4BB9-2925-7A8E-17BA-9405A3B27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290679"/>
          </a:xfrm>
          <a:solidFill>
            <a:srgbClr val="7030A0">
              <a:alpha val="20000"/>
            </a:srgbClr>
          </a:solidFill>
        </p:spPr>
        <p:txBody>
          <a:bodyPr>
            <a:normAutofit/>
          </a:bodyPr>
          <a:lstStyle/>
          <a:p>
            <a:r>
              <a:rPr lang="en-GB" sz="3600" dirty="0"/>
              <a:t>	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3312A-649B-5BC7-76AB-E133CC041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84853"/>
            <a:ext cx="10515600" cy="2088293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/>
              <a:t>Thank you to Andy and the accelerator team for all your help!</a:t>
            </a:r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/>
              <a:t>Thank you to everyone at DCF for welcoming me to the team this summer!</a:t>
            </a:r>
          </a:p>
          <a:p>
            <a:pPr marL="0" indent="0" algn="ctr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3826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35D8A-E230-E5FB-ED37-7D2A36762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5408" y="2766218"/>
            <a:ext cx="2881184" cy="1325563"/>
          </a:xfrm>
          <a:solidFill>
            <a:srgbClr val="7030A0">
              <a:alpha val="20000"/>
            </a:srgbClr>
          </a:solidFill>
        </p:spPr>
        <p:txBody>
          <a:bodyPr/>
          <a:lstStyle/>
          <a:p>
            <a:pPr algn="ctr"/>
            <a:r>
              <a:rPr lang="en-GB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3010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A6810-42F3-1C16-2515-79B713FEE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142399"/>
          </a:xfrm>
          <a:solidFill>
            <a:srgbClr val="7030A0">
              <a:alpha val="20000"/>
            </a:srgbClr>
          </a:solidFill>
        </p:spPr>
        <p:txBody>
          <a:bodyPr>
            <a:normAutofit/>
          </a:bodyPr>
          <a:lstStyle/>
          <a:p>
            <a:r>
              <a:rPr lang="en-GB" sz="3600" dirty="0"/>
              <a:t>	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78A54-C96F-185B-35CE-551442925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9689"/>
            <a:ext cx="10515600" cy="4351338"/>
          </a:xfrm>
        </p:spPr>
        <p:txBody>
          <a:bodyPr/>
          <a:lstStyle/>
          <a:p>
            <a:r>
              <a:rPr lang="en-GB" dirty="0"/>
              <a:t>Return to the moon – lunar construction</a:t>
            </a:r>
          </a:p>
          <a:p>
            <a:r>
              <a:rPr lang="en-GB" dirty="0"/>
              <a:t>Materials in the lunar environment</a:t>
            </a:r>
          </a:p>
          <a:p>
            <a:r>
              <a:rPr lang="en-GB" dirty="0"/>
              <a:t>Recreation of lunar conditions to assess material suitability</a:t>
            </a:r>
          </a:p>
          <a:p>
            <a:pPr lvl="1"/>
            <a:r>
              <a:rPr lang="en-GB" dirty="0"/>
              <a:t>Radiation – solar “cosmic rays”</a:t>
            </a:r>
          </a:p>
          <a:p>
            <a:pPr lvl="1"/>
            <a:r>
              <a:rPr lang="en-GB" dirty="0"/>
              <a:t>Temperature variations (&gt;250K range)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0446EA-9A0C-9BCC-2C93-3203BE022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0053"/>
            <a:ext cx="12192000" cy="383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85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33ABEAB0-0659-E0B4-51E6-A6952C35C463}"/>
              </a:ext>
            </a:extLst>
          </p:cNvPr>
          <p:cNvGrpSpPr/>
          <p:nvPr/>
        </p:nvGrpSpPr>
        <p:grpSpPr>
          <a:xfrm>
            <a:off x="1831000" y="4437340"/>
            <a:ext cx="8434356" cy="2123370"/>
            <a:chOff x="765490" y="498910"/>
            <a:chExt cx="8434356" cy="2123370"/>
          </a:xfrm>
        </p:grpSpPr>
        <p:pic>
          <p:nvPicPr>
            <p:cNvPr id="4" name="table">
              <a:extLst>
                <a:ext uri="{FF2B5EF4-FFF2-40B4-BE49-F238E27FC236}">
                  <a16:creationId xmlns:a16="http://schemas.microsoft.com/office/drawing/2014/main" id="{6426A38A-4CA2-6C04-BAEA-D41034701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26485"/>
            <a:stretch>
              <a:fillRect/>
            </a:stretch>
          </p:blipFill>
          <p:spPr>
            <a:xfrm>
              <a:off x="765490" y="498910"/>
              <a:ext cx="8434356" cy="1749259"/>
            </a:xfrm>
            <a:prstGeom prst="rect">
              <a:avLst/>
            </a:prstGeom>
          </p:spPr>
        </p:pic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74E2F962-ADFE-30CB-CF08-6CE81949F22D}"/>
                </a:ext>
              </a:extLst>
            </p:cNvPr>
            <p:cNvSpPr/>
            <p:nvPr/>
          </p:nvSpPr>
          <p:spPr>
            <a:xfrm>
              <a:off x="838560" y="2254402"/>
              <a:ext cx="4824677" cy="367878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square" lIns="90000" tIns="45000" rIns="90000" bIns="4500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lnSpc>
                  <a:spcPct val="100000"/>
                </a:lnSpc>
              </a:pPr>
              <a:r>
                <a:rPr lang="en-US" sz="1400" b="0" strike="noStrike" spc="-1" dirty="0" err="1">
                  <a:solidFill>
                    <a:schemeClr val="dk1"/>
                  </a:solidFill>
                  <a:latin typeface="Calibri"/>
                  <a:ea typeface="DejaVu Sans"/>
                </a:rPr>
                <a:t>G.Heiken</a:t>
              </a:r>
              <a:r>
                <a:rPr lang="en-US" sz="1400" b="0" strike="noStrike" spc="-1" dirty="0">
                  <a:solidFill>
                    <a:schemeClr val="dk1"/>
                  </a:solidFill>
                  <a:latin typeface="Calibri"/>
                  <a:ea typeface="DejaVu Sans"/>
                </a:rPr>
                <a:t> </a:t>
              </a:r>
              <a:r>
                <a:rPr lang="en-US" sz="1400" b="0" i="1" strike="noStrike" spc="-1" dirty="0">
                  <a:solidFill>
                    <a:schemeClr val="dk1"/>
                  </a:solidFill>
                  <a:latin typeface="Calibri"/>
                  <a:ea typeface="DejaVu Sans"/>
                </a:rPr>
                <a:t>et al</a:t>
              </a:r>
              <a:r>
                <a:rPr lang="en-US" sz="1400" b="0" strike="noStrike" spc="-1" dirty="0">
                  <a:solidFill>
                    <a:schemeClr val="dk1"/>
                  </a:solidFill>
                  <a:latin typeface="Calibri"/>
                  <a:ea typeface="DejaVu Sans"/>
                </a:rPr>
                <a:t> ‘The Lunar </a:t>
              </a:r>
              <a:r>
                <a:rPr lang="en-US" sz="1200" b="0" strike="noStrike" spc="-1" dirty="0">
                  <a:solidFill>
                    <a:schemeClr val="dk1"/>
                  </a:solidFill>
                  <a:latin typeface="Calibri"/>
                  <a:ea typeface="DejaVu Sans"/>
                </a:rPr>
                <a:t>Sourcebook</a:t>
              </a:r>
              <a:r>
                <a:rPr lang="en-US" sz="1400" b="0" strike="noStrike" spc="-1" dirty="0">
                  <a:solidFill>
                    <a:schemeClr val="dk1"/>
                  </a:solidFill>
                  <a:latin typeface="Calibri"/>
                  <a:ea typeface="DejaVu Sans"/>
                </a:rPr>
                <a:t>’ CUP (1991</a:t>
              </a:r>
              <a:r>
                <a:rPr lang="en-US" sz="1800" b="0" strike="noStrike" spc="-1" dirty="0">
                  <a:solidFill>
                    <a:schemeClr val="dk1"/>
                  </a:solidFill>
                  <a:latin typeface="Calibri"/>
                  <a:ea typeface="DejaVu Sans"/>
                </a:rPr>
                <a:t>)</a:t>
              </a:r>
              <a:endParaRPr lang="en-GB" sz="1800" b="0" strike="noStrike" spc="-1" dirty="0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68676A5-38C5-952E-11AF-E1455AFFAE24}"/>
              </a:ext>
            </a:extLst>
          </p:cNvPr>
          <p:cNvGrpSpPr/>
          <p:nvPr/>
        </p:nvGrpSpPr>
        <p:grpSpPr>
          <a:xfrm>
            <a:off x="1383501" y="510951"/>
            <a:ext cx="10316916" cy="3557868"/>
            <a:chOff x="1383501" y="510951"/>
            <a:chExt cx="10316916" cy="355786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6CAF03C-8914-D43D-8BBD-2B146CE5F9C4}"/>
                </a:ext>
              </a:extLst>
            </p:cNvPr>
            <p:cNvGrpSpPr/>
            <p:nvPr/>
          </p:nvGrpSpPr>
          <p:grpSpPr>
            <a:xfrm>
              <a:off x="1383501" y="510951"/>
              <a:ext cx="8736261" cy="3189349"/>
              <a:chOff x="1527197" y="3027989"/>
              <a:chExt cx="8736261" cy="3189349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E3547BC5-C9EE-62C7-F749-F9D340E862BD}"/>
                  </a:ext>
                </a:extLst>
              </p:cNvPr>
              <p:cNvPicPr/>
              <p:nvPr/>
            </p:nvPicPr>
            <p:blipFill>
              <a:blip r:embed="rId3"/>
              <a:stretch/>
            </p:blipFill>
            <p:spPr>
              <a:xfrm>
                <a:off x="6182498" y="3487818"/>
                <a:ext cx="4080960" cy="272952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F310CBCE-F47B-B744-61E8-E4CA03A1E23E}"/>
                  </a:ext>
                </a:extLst>
              </p:cNvPr>
              <p:cNvPicPr/>
              <p:nvPr/>
            </p:nvPicPr>
            <p:blipFill>
              <a:blip r:embed="rId4"/>
              <a:stretch/>
            </p:blipFill>
            <p:spPr>
              <a:xfrm>
                <a:off x="1527197" y="3487818"/>
                <a:ext cx="4136040" cy="2729520"/>
              </a:xfrm>
              <a:prstGeom prst="rect">
                <a:avLst/>
              </a:prstGeom>
              <a:ln w="0">
                <a:noFill/>
              </a:ln>
            </p:spPr>
          </p:pic>
          <p:sp>
            <p:nvSpPr>
              <p:cNvPr id="11" name="TextBox 4">
                <a:extLst>
                  <a:ext uri="{FF2B5EF4-FFF2-40B4-BE49-F238E27FC236}">
                    <a16:creationId xmlns:a16="http://schemas.microsoft.com/office/drawing/2014/main" id="{CC90FE3F-B628-2494-B50A-B1FE20D0A77A}"/>
                  </a:ext>
                </a:extLst>
              </p:cNvPr>
              <p:cNvSpPr/>
              <p:nvPr/>
            </p:nvSpPr>
            <p:spPr>
              <a:xfrm>
                <a:off x="2674717" y="3027989"/>
                <a:ext cx="2202504" cy="367878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none" lIns="90000" tIns="45000" rIns="90000" bIns="45000" anchor="t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400">
                  <a:lnSpc>
                    <a:spcPct val="100000"/>
                  </a:lnSpc>
                </a:pPr>
                <a:r>
                  <a:rPr lang="en-US" sz="1800" b="0" i="1" strike="noStrike" spc="-1" dirty="0">
                    <a:solidFill>
                      <a:schemeClr val="dk1"/>
                    </a:solidFill>
                    <a:latin typeface="Calibri"/>
                    <a:ea typeface="DejaVu Sans"/>
                  </a:rPr>
                  <a:t>Solar radiation power</a:t>
                </a:r>
                <a:endParaRPr lang="en-GB" sz="1800" b="0" i="1" strike="noStrike" spc="-1" dirty="0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" name="TextBox 8">
                <a:extLst>
                  <a:ext uri="{FF2B5EF4-FFF2-40B4-BE49-F238E27FC236}">
                    <a16:creationId xmlns:a16="http://schemas.microsoft.com/office/drawing/2014/main" id="{F61DC2A1-E2D6-6C72-97DC-056D2A7774B1}"/>
                  </a:ext>
                </a:extLst>
              </p:cNvPr>
              <p:cNvSpPr/>
              <p:nvPr/>
            </p:nvSpPr>
            <p:spPr>
              <a:xfrm>
                <a:off x="7203570" y="3027989"/>
                <a:ext cx="2684815" cy="367878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none" lIns="90000" tIns="45000" rIns="90000" bIns="45000" anchor="t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14400">
                  <a:lnSpc>
                    <a:spcPct val="100000"/>
                  </a:lnSpc>
                </a:pPr>
                <a:r>
                  <a:rPr lang="en-US" sz="1800" b="0" i="1" strike="noStrike" spc="-1" dirty="0">
                    <a:solidFill>
                      <a:schemeClr val="dk1"/>
                    </a:solidFill>
                    <a:latin typeface="Calibri"/>
                    <a:ea typeface="DejaVu Sans"/>
                  </a:rPr>
                  <a:t>Lunar surface temperature</a:t>
                </a:r>
                <a:endParaRPr lang="en-GB" sz="1800" b="0" i="1" strike="noStrike" spc="-1" dirty="0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sp>
          <p:nvSpPr>
            <p:cNvPr id="13" name="TextBox 6">
              <a:extLst>
                <a:ext uri="{FF2B5EF4-FFF2-40B4-BE49-F238E27FC236}">
                  <a16:creationId xmlns:a16="http://schemas.microsoft.com/office/drawing/2014/main" id="{88B4DE5B-29F0-3C1F-A04C-A34871CF841C}"/>
                </a:ext>
              </a:extLst>
            </p:cNvPr>
            <p:cNvSpPr/>
            <p:nvPr/>
          </p:nvSpPr>
          <p:spPr>
            <a:xfrm>
              <a:off x="5605617" y="3793274"/>
              <a:ext cx="6094800" cy="275545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lnSpc>
                  <a:spcPct val="100000"/>
                </a:lnSpc>
              </a:pPr>
              <a:r>
                <a:rPr lang="en-GB" sz="1200" b="0" strike="noStrike" spc="-1" dirty="0">
                  <a:solidFill>
                    <a:schemeClr val="dk1"/>
                  </a:solidFill>
                  <a:latin typeface="Arial"/>
                  <a:ea typeface="DejaVu Sans"/>
                </a:rPr>
                <a:t>R.B. Malla, </a:t>
              </a:r>
              <a:r>
                <a:rPr lang="en-GB" sz="1200" b="0" strike="noStrike" spc="-1" dirty="0" err="1">
                  <a:solidFill>
                    <a:schemeClr val="dk1"/>
                  </a:solidFill>
                  <a:latin typeface="Arial"/>
                  <a:ea typeface="DejaVu Sans"/>
                </a:rPr>
                <a:t>K.M.Brown</a:t>
              </a:r>
              <a:r>
                <a:rPr lang="en-GB" sz="1200" b="0" strike="noStrike" spc="-1" dirty="0">
                  <a:solidFill>
                    <a:schemeClr val="dk1"/>
                  </a:solidFill>
                  <a:latin typeface="Arial"/>
                  <a:ea typeface="DejaVu Sans"/>
                </a:rPr>
                <a:t>; </a:t>
              </a:r>
              <a:r>
                <a:rPr lang="en-GB" sz="1200" b="0" i="1" strike="noStrike" spc="-1" dirty="0" err="1">
                  <a:solidFill>
                    <a:schemeClr val="dk1"/>
                  </a:solidFill>
                  <a:latin typeface="Arial"/>
                  <a:ea typeface="DejaVu Sans"/>
                </a:rPr>
                <a:t>ActaAstronautica</a:t>
              </a:r>
              <a:r>
                <a:rPr lang="en-GB" sz="1200" b="0" i="1" strike="noStrike" spc="-1" dirty="0">
                  <a:solidFill>
                    <a:schemeClr val="dk1"/>
                  </a:solidFill>
                  <a:latin typeface="Arial"/>
                  <a:ea typeface="DejaVu Sans"/>
                </a:rPr>
                <a:t> </a:t>
              </a:r>
              <a:r>
                <a:rPr lang="en-GB" sz="1200" b="1" strike="noStrike" spc="-1" dirty="0">
                  <a:solidFill>
                    <a:schemeClr val="dk1"/>
                  </a:solidFill>
                  <a:latin typeface="Arial"/>
                  <a:ea typeface="DejaVu Sans"/>
                </a:rPr>
                <a:t>107 </a:t>
              </a:r>
              <a:r>
                <a:rPr lang="en-GB" sz="1200" b="0" strike="noStrike" spc="-1" dirty="0">
                  <a:solidFill>
                    <a:schemeClr val="dk1"/>
                  </a:solidFill>
                  <a:latin typeface="Arial"/>
                  <a:ea typeface="DejaVu Sans"/>
                </a:rPr>
                <a:t>(2015) pp.196–207 </a:t>
              </a:r>
              <a:endParaRPr lang="en-GB" sz="1200" b="0" strike="noStrike" spc="-1" dirty="0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E0B45467-4781-9BC7-30D0-F3599ED20812}"/>
              </a:ext>
            </a:extLst>
          </p:cNvPr>
          <p:cNvSpPr/>
          <p:nvPr/>
        </p:nvSpPr>
        <p:spPr>
          <a:xfrm>
            <a:off x="6038803" y="4300152"/>
            <a:ext cx="2091944" cy="2046898"/>
          </a:xfrm>
          <a:prstGeom prst="rect">
            <a:avLst/>
          </a:prstGeom>
          <a:noFill/>
          <a:ln w="635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390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0A63C-8173-46A0-6F1B-0E716B1DA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154755"/>
          </a:xfrm>
          <a:solidFill>
            <a:srgbClr val="7030A0">
              <a:alpha val="20000"/>
            </a:srgbClr>
          </a:solidFill>
        </p:spPr>
        <p:txBody>
          <a:bodyPr>
            <a:normAutofit/>
          </a:bodyPr>
          <a:lstStyle/>
          <a:p>
            <a:r>
              <a:rPr lang="en-GB" sz="3600" dirty="0"/>
              <a:t>	Temperature Cycling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D5E46-4D9C-87AA-C434-DF39B4D2A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3333"/>
            <a:ext cx="5364892" cy="4351338"/>
          </a:xfrm>
        </p:spPr>
        <p:txBody>
          <a:bodyPr/>
          <a:lstStyle/>
          <a:p>
            <a:r>
              <a:rPr lang="en-GB" dirty="0"/>
              <a:t>Simulation of lunar day-night cycles over shorter timescale</a:t>
            </a:r>
          </a:p>
          <a:p>
            <a:r>
              <a:rPr lang="en-GB" dirty="0"/>
              <a:t>Heating already available</a:t>
            </a:r>
          </a:p>
          <a:p>
            <a:r>
              <a:rPr lang="en-GB" dirty="0"/>
              <a:t>Cooling cycle – nitrogen gas flow with liquid nitrogen heat exchanger</a:t>
            </a:r>
          </a:p>
          <a:p>
            <a:r>
              <a:rPr lang="en-GB" dirty="0"/>
              <a:t>At lunar equator: -166°C to +114°C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AE16ED2-4E8A-0BB6-DE67-CFB960967B8B}"/>
              </a:ext>
            </a:extLst>
          </p:cNvPr>
          <p:cNvGrpSpPr/>
          <p:nvPr/>
        </p:nvGrpSpPr>
        <p:grpSpPr>
          <a:xfrm>
            <a:off x="6203092" y="2023333"/>
            <a:ext cx="7116060" cy="4153630"/>
            <a:chOff x="6203092" y="2023333"/>
            <a:chExt cx="7116060" cy="415363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351743D-4049-5093-2D64-8406EE0B86E7}"/>
                </a:ext>
              </a:extLst>
            </p:cNvPr>
            <p:cNvPicPr/>
            <p:nvPr/>
          </p:nvPicPr>
          <p:blipFill>
            <a:blip r:embed="rId2"/>
            <a:stretch/>
          </p:blipFill>
          <p:spPr>
            <a:xfrm>
              <a:off x="6203092" y="2023333"/>
              <a:ext cx="5364891" cy="3606758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" name="TextBox 6">
              <a:extLst>
                <a:ext uri="{FF2B5EF4-FFF2-40B4-BE49-F238E27FC236}">
                  <a16:creationId xmlns:a16="http://schemas.microsoft.com/office/drawing/2014/main" id="{0D68E80A-987F-80CA-F4D1-67136A64533E}"/>
                </a:ext>
              </a:extLst>
            </p:cNvPr>
            <p:cNvSpPr/>
            <p:nvPr/>
          </p:nvSpPr>
          <p:spPr>
            <a:xfrm>
              <a:off x="7224352" y="5901418"/>
              <a:ext cx="6094800" cy="275545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400">
                <a:lnSpc>
                  <a:spcPct val="100000"/>
                </a:lnSpc>
              </a:pPr>
              <a:r>
                <a:rPr lang="en-GB" sz="1200" b="0" strike="noStrike" spc="-1" dirty="0">
                  <a:solidFill>
                    <a:schemeClr val="dk1"/>
                  </a:solidFill>
                  <a:latin typeface="Arial"/>
                  <a:ea typeface="DejaVu Sans"/>
                </a:rPr>
                <a:t>R.B. Malla, </a:t>
              </a:r>
              <a:r>
                <a:rPr lang="en-GB" sz="1200" b="0" strike="noStrike" spc="-1" dirty="0" err="1">
                  <a:solidFill>
                    <a:schemeClr val="dk1"/>
                  </a:solidFill>
                  <a:latin typeface="Arial"/>
                  <a:ea typeface="DejaVu Sans"/>
                </a:rPr>
                <a:t>K.M.Brown</a:t>
              </a:r>
              <a:r>
                <a:rPr lang="en-GB" sz="1200" b="0" strike="noStrike" spc="-1" dirty="0">
                  <a:solidFill>
                    <a:schemeClr val="dk1"/>
                  </a:solidFill>
                  <a:latin typeface="Arial"/>
                  <a:ea typeface="DejaVu Sans"/>
                </a:rPr>
                <a:t>; </a:t>
              </a:r>
              <a:r>
                <a:rPr lang="en-GB" sz="1200" b="0" i="1" strike="noStrike" spc="-1" dirty="0" err="1">
                  <a:solidFill>
                    <a:schemeClr val="dk1"/>
                  </a:solidFill>
                  <a:latin typeface="Arial"/>
                  <a:ea typeface="DejaVu Sans"/>
                </a:rPr>
                <a:t>ActaAstronautica</a:t>
              </a:r>
              <a:r>
                <a:rPr lang="en-GB" sz="1200" b="0" i="1" strike="noStrike" spc="-1" dirty="0">
                  <a:solidFill>
                    <a:schemeClr val="dk1"/>
                  </a:solidFill>
                  <a:latin typeface="Arial"/>
                  <a:ea typeface="DejaVu Sans"/>
                </a:rPr>
                <a:t> </a:t>
              </a:r>
              <a:r>
                <a:rPr lang="en-GB" sz="1200" b="1" strike="noStrike" spc="-1" dirty="0">
                  <a:solidFill>
                    <a:schemeClr val="dk1"/>
                  </a:solidFill>
                  <a:latin typeface="Arial"/>
                  <a:ea typeface="DejaVu Sans"/>
                </a:rPr>
                <a:t>107 </a:t>
              </a:r>
              <a:r>
                <a:rPr lang="en-GB" sz="1200" b="0" strike="noStrike" spc="-1" dirty="0">
                  <a:solidFill>
                    <a:schemeClr val="dk1"/>
                  </a:solidFill>
                  <a:latin typeface="Arial"/>
                  <a:ea typeface="DejaVu Sans"/>
                </a:rPr>
                <a:t>(2015) pp.196–207 </a:t>
              </a:r>
              <a:endParaRPr lang="en-GB" sz="1200" b="0" strike="noStrike" spc="-1" dirty="0">
                <a:solidFill>
                  <a:srgbClr val="000000"/>
                </a:solidFill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259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A1015-AB51-FC27-C5E9-F5DA589D0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142399"/>
          </a:xfrm>
          <a:solidFill>
            <a:srgbClr val="7030A0">
              <a:alpha val="20000"/>
            </a:srgbClr>
          </a:solidFill>
        </p:spPr>
        <p:txBody>
          <a:bodyPr>
            <a:normAutofit/>
          </a:bodyPr>
          <a:lstStyle/>
          <a:p>
            <a:r>
              <a:rPr lang="en-GB" sz="3600" dirty="0"/>
              <a:t>	Experimental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CD429-7DBE-CAFA-7AC5-BD6186653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8953" y="2001794"/>
            <a:ext cx="6489357" cy="349443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Vacuum chamber with cold finger</a:t>
            </a:r>
          </a:p>
          <a:p>
            <a:r>
              <a:rPr lang="en-GB" dirty="0"/>
              <a:t>Liquid nitrogen heat exchanger</a:t>
            </a:r>
          </a:p>
          <a:p>
            <a:r>
              <a:rPr lang="en-GB" dirty="0"/>
              <a:t>Mass flow controller – cooling rate regulation</a:t>
            </a:r>
          </a:p>
          <a:p>
            <a:r>
              <a:rPr lang="en-GB" dirty="0"/>
              <a:t>Solenoid valves – two gas feed lines</a:t>
            </a:r>
          </a:p>
          <a:p>
            <a:pPr lvl="1"/>
            <a:r>
              <a:rPr lang="en-GB" dirty="0"/>
              <a:t>One through LN2 heat exchanger</a:t>
            </a:r>
          </a:p>
          <a:p>
            <a:pPr lvl="1"/>
            <a:r>
              <a:rPr lang="en-GB" dirty="0"/>
              <a:t>One bypass 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ptos" panose="02110004020202020204"/>
              </a:rPr>
              <a:t>Arduino-based electronics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Data sent to MATLAB</a:t>
            </a:r>
            <a:r>
              <a:rPr lang="en-GB" dirty="0">
                <a:solidFill>
                  <a:prstClr val="black"/>
                </a:solidFill>
                <a:latin typeface="Aptos" panose="02110004020202020204"/>
              </a:rPr>
              <a:t> for processing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lvl="1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5297DB-410E-286D-0A85-74D428552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9" t="14767" r="22580"/>
          <a:stretch>
            <a:fillRect/>
          </a:stretch>
        </p:blipFill>
        <p:spPr>
          <a:xfrm>
            <a:off x="599766" y="2001794"/>
            <a:ext cx="4939429" cy="331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352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C18A1-E331-01BC-7EFB-DA4A0C3BF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167113"/>
          </a:xfrm>
          <a:solidFill>
            <a:srgbClr val="7030A0">
              <a:alpha val="20000"/>
            </a:srgbClr>
          </a:solidFill>
        </p:spPr>
        <p:txBody>
          <a:bodyPr>
            <a:normAutofit/>
          </a:bodyPr>
          <a:lstStyle/>
          <a:p>
            <a:r>
              <a:rPr lang="en-GB" sz="3600" dirty="0"/>
              <a:t>	Initial Testing – Problems Identified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76270-C2C7-B563-77D7-7ED764792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37" y="1983088"/>
            <a:ext cx="4547287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/>
              <a:t>Mass Flow Controller range </a:t>
            </a:r>
          </a:p>
          <a:p>
            <a:pPr lvl="1"/>
            <a:r>
              <a:rPr lang="en-GB" dirty="0"/>
              <a:t>Max flow rate of 1 SLPM is insufficient for cooling</a:t>
            </a:r>
          </a:p>
          <a:p>
            <a:pPr lvl="1"/>
            <a:r>
              <a:rPr lang="en-GB" dirty="0"/>
              <a:t>Poiseuille’s Law: assumes laminar and incompressible flow</a:t>
            </a:r>
          </a:p>
          <a:p>
            <a:pPr lvl="1"/>
            <a:r>
              <a:rPr lang="en-GB" dirty="0"/>
              <a:t>Flow throttling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97B8E6-680A-4ACA-18F6-4C3E8BBB16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" r="8226"/>
          <a:stretch>
            <a:fillRect/>
          </a:stretch>
        </p:blipFill>
        <p:spPr>
          <a:xfrm>
            <a:off x="4857135" y="1887793"/>
            <a:ext cx="6872749" cy="409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68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94E74-20F9-B5C9-2A07-C14550C74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21277"/>
            <a:ext cx="12192000" cy="1087394"/>
          </a:xfrm>
          <a:solidFill>
            <a:srgbClr val="7030A0">
              <a:alpha val="20000"/>
            </a:srgbClr>
          </a:solidFill>
        </p:spPr>
        <p:txBody>
          <a:bodyPr>
            <a:normAutofit/>
          </a:bodyPr>
          <a:lstStyle/>
          <a:p>
            <a:r>
              <a:rPr lang="en-GB" sz="3600" dirty="0"/>
              <a:t>	Initial Testing – Problems Identified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1212D-619C-1A04-9E75-FE9AC9BD9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2908" y="1899765"/>
            <a:ext cx="4349579" cy="4822310"/>
          </a:xfrm>
        </p:spPr>
        <p:txBody>
          <a:bodyPr/>
          <a:lstStyle/>
          <a:p>
            <a:pPr marL="0" indent="0" algn="ctr">
              <a:buNone/>
            </a:pPr>
            <a:r>
              <a:rPr lang="en-GB" b="1" dirty="0"/>
              <a:t>Nitrogen and liquid nitrogen supply </a:t>
            </a:r>
          </a:p>
          <a:p>
            <a:pPr lvl="1"/>
            <a:r>
              <a:rPr lang="en-GB" dirty="0"/>
              <a:t>Higher flow rate of N₂ = rapid depletion</a:t>
            </a:r>
          </a:p>
          <a:p>
            <a:pPr lvl="1"/>
            <a:r>
              <a:rPr lang="en-GB" dirty="0"/>
              <a:t>LN₂ boil-off rate increases with N₂ flow rate</a:t>
            </a:r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A96A78-F3D8-C0D2-BC58-9F92A12EFC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1" r="7172"/>
          <a:stretch>
            <a:fillRect/>
          </a:stretch>
        </p:blipFill>
        <p:spPr>
          <a:xfrm>
            <a:off x="467498" y="1689701"/>
            <a:ext cx="7290487" cy="4212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317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F3A87-4BE2-9880-8458-DD755C02D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092971"/>
          </a:xfrm>
          <a:solidFill>
            <a:srgbClr val="7030A0">
              <a:alpha val="20000"/>
            </a:srgbClr>
          </a:solidFill>
        </p:spPr>
        <p:txBody>
          <a:bodyPr>
            <a:normAutofit/>
          </a:bodyPr>
          <a:lstStyle/>
          <a:p>
            <a:r>
              <a:rPr lang="en-GB" sz="3600" dirty="0"/>
              <a:t>	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D55F3-560A-30F6-E0E3-61D228131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Alternative mass flow controller </a:t>
            </a:r>
          </a:p>
          <a:p>
            <a:pPr lvl="1"/>
            <a:r>
              <a:rPr lang="en-GB" dirty="0"/>
              <a:t>Larger range required (ideal max. of 30 SLPM)</a:t>
            </a:r>
          </a:p>
          <a:p>
            <a:r>
              <a:rPr lang="en-GB" dirty="0"/>
              <a:t>N₂ gas recirculation system</a:t>
            </a:r>
          </a:p>
          <a:p>
            <a:pPr lvl="1"/>
            <a:r>
              <a:rPr lang="en-GB" dirty="0"/>
              <a:t>Prototype under construction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ptos" panose="02110004020202020204"/>
              </a:rPr>
              <a:t>Pre-cooling of N₂ gas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On site LN₂ production unit?</a:t>
            </a:r>
          </a:p>
          <a:p>
            <a:pPr lvl="1">
              <a:spcBef>
                <a:spcPts val="1000"/>
              </a:spcBef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Needed for long irradiations</a:t>
            </a:r>
          </a:p>
        </p:txBody>
      </p:sp>
    </p:spTree>
    <p:extLst>
      <p:ext uri="{BB962C8B-B14F-4D97-AF65-F5344CB8AC3E}">
        <p14:creationId xmlns:p14="http://schemas.microsoft.com/office/powerpoint/2010/main" val="80317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87E95-8E73-8F29-6649-C381FE31A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1154755"/>
          </a:xfrm>
          <a:solidFill>
            <a:srgbClr val="7030A0">
              <a:alpha val="20000"/>
            </a:srgbClr>
          </a:solidFill>
        </p:spPr>
        <p:txBody>
          <a:bodyPr>
            <a:normAutofit/>
          </a:bodyPr>
          <a:lstStyle/>
          <a:p>
            <a:r>
              <a:rPr lang="en-GB" sz="3600" dirty="0"/>
              <a:t>	Temperature Holding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179C3-16F9-0F55-0B2F-A452DB20E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Previous tests – potential for temperature holding identified</a:t>
            </a:r>
          </a:p>
          <a:p>
            <a:pPr lvl="1"/>
            <a:r>
              <a:rPr lang="en-GB" dirty="0"/>
              <a:t>LN2 depleted and no N₂ flow → very slow warmup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ptos" panose="02110004020202020204"/>
              </a:rPr>
              <a:t>Successfully tested:</a:t>
            </a:r>
          </a:p>
          <a:p>
            <a:pPr lvl="1">
              <a:spcBef>
                <a:spcPts val="1000"/>
              </a:spcBef>
              <a:defRPr/>
            </a:pPr>
            <a:r>
              <a:rPr lang="en-GB" dirty="0">
                <a:solidFill>
                  <a:prstClr val="black"/>
                </a:solidFill>
                <a:latin typeface="Aptos" panose="02110004020202020204"/>
              </a:rPr>
              <a:t>-40°C to -35°C range </a:t>
            </a:r>
          </a:p>
          <a:p>
            <a:pPr lvl="1">
              <a:spcBef>
                <a:spcPts val="1000"/>
              </a:spcBef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-60°C to -55°C range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>
                <a:solidFill>
                  <a:prstClr val="black"/>
                </a:solidFill>
                <a:latin typeface="Aptos" panose="02110004020202020204"/>
              </a:rPr>
              <a:t>Lower temperature ranges (e.g. lunar night) would require refills of liquid nitrogen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9693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439</Words>
  <Application>Microsoft Office PowerPoint</Application>
  <PresentationFormat>Widescreen</PresentationFormat>
  <Paragraphs>66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Office Theme</vt:lpstr>
      <vt:lpstr>Virtual Moon Project</vt:lpstr>
      <vt:lpstr> Project Overview</vt:lpstr>
      <vt:lpstr>PowerPoint Presentation</vt:lpstr>
      <vt:lpstr> Temperature Cycling</vt:lpstr>
      <vt:lpstr> Experimental Setup</vt:lpstr>
      <vt:lpstr> Initial Testing – Problems Identified</vt:lpstr>
      <vt:lpstr> Initial Testing – Problems Identified</vt:lpstr>
      <vt:lpstr> Solutions</vt:lpstr>
      <vt:lpstr> Temperature Holding</vt:lpstr>
      <vt:lpstr>PowerPoint Presentation</vt:lpstr>
      <vt:lpstr> Project Summary</vt:lpstr>
      <vt:lpstr> Acknowledgements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Emily Pearson</dc:creator>
  <cp:lastModifiedBy>Emily Pearson</cp:lastModifiedBy>
  <cp:revision>22</cp:revision>
  <dcterms:created xsi:type="dcterms:W3CDTF">2025-07-29T08:44:25Z</dcterms:created>
  <dcterms:modified xsi:type="dcterms:W3CDTF">2025-08-04T19:40:15Z</dcterms:modified>
</cp:coreProperties>
</file>

<file path=docProps/thumbnail.jpeg>
</file>